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0" r:id="rId4"/>
    <p:sldId id="266" r:id="rId5"/>
    <p:sldId id="269" r:id="rId6"/>
    <p:sldId id="267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224" autoAdjust="0"/>
  </p:normalViewPr>
  <p:slideViewPr>
    <p:cSldViewPr snapToGrid="0">
      <p:cViewPr varScale="1">
        <p:scale>
          <a:sx n="103" d="100"/>
          <a:sy n="103" d="100"/>
        </p:scale>
        <p:origin x="1160" y="1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C149E-E0C3-42E3-969C-AA6A04AE6409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A014-7CF5-4812-9AE7-C78838332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1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3A014-7CF5-4812-9AE7-C7883833284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3A014-7CF5-4812-9AE7-C7883833284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76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58240A-2D95-4387-B85B-46A74E99A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3DBF58-3EEC-4E7E-8202-4B642A4AD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BAECE-412A-4350-B023-D3CFA49D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AFC88-565F-4DAE-8580-0C4E5AC6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41594-2EC5-47BE-97B9-3E2E5903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65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57360-EDEA-4907-A947-84BB6AC1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FDC49F-EEDA-4243-BD80-C18D56D50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CC8BA-3119-40D0-9B69-AC2EA800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6150D9-887A-419C-9489-9D2B8ED5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B349F-950F-46AB-A684-6A5C9072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4D25F9A-D3ED-429F-B553-E6AA86F66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CD2289-E089-4E9B-B483-7C84C6EAC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EB8A52-D921-4B6D-B73F-83AAF72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DDAA1F-7F90-40E5-8327-31072C96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EB11EE-4FE2-416A-B610-FB776FAC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4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EEB38-E406-4346-917F-52ACA583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32ADB9-86C7-468F-86BC-7538EACB1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98C8F6-714F-40C8-9396-287B27EB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1D963B-5808-48A4-A9E9-EA77DBA2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48BA14-EE61-41F7-ACCA-A127DD99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47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877601-9FF6-4B6C-9B52-9628B700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2460D7-601D-47C4-8157-648B94D0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463BB4-5313-4C1A-A449-D447B9B1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ABCDB1-A194-49F3-B55A-0DEE3C70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48C6C5-BCCB-42EE-BD12-28CC1F05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96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9CC8F3-1111-4ADE-A5E3-209DD63A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ACA5BC-7AD7-48E0-AC9A-F60B1606F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E3000D-CEF0-44D8-B8E3-7402DFA6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9BEEB1-A796-4484-ABD1-EC630519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7E2E27-CDAC-44D1-8C2B-4D0A6576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FF3756-590B-440D-AAFD-E702E1A6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1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EFCAEB-0B28-44B5-B913-876A4446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7ABB9D-C0CF-4662-97DB-3A68DFB6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B422EC-19A0-481A-9765-D3ABE8F6B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9527E4-1895-435B-A13F-3A6F47434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B9C22D-CE6A-481D-BF4B-B4B563C47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2694D4-915D-4664-9AD1-342E55BF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11F01C-D8CE-4552-A342-E0485E87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699F36-3883-44B5-A39A-52F81DAB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9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6C8C5-7212-431C-A569-01A59569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7629D5-8533-470D-9AD1-A9C7D025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59E489-D71C-46D6-A4E7-DB747260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9ED7E8-A982-4BCB-B5CA-CF35587B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71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6299D8-DD75-450C-8268-74D03E57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11FBB3-BE18-4065-ACC6-8FE0F289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3FEDC1-156C-4CA8-A10B-9330BC24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79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EA3E5-2175-4FD6-8A49-13224B1F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DC7CE-9C46-42AB-AF05-70F62DA4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326EEF-D8C1-40EE-B78E-B65575CB6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339FA9-3A69-4767-A507-1083B1A5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08F047-F3D5-4BDD-822A-ADFFF14E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6CEFBA-889A-48AF-8D68-53810625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07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25015-494A-4C71-85DE-FB47925A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4C00039-900C-4BAB-BA5A-F540566DE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58BC5F-2BE3-42A9-9753-407515B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2E0C10-5D4D-4ED3-8590-2FAE82CF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6DECF0-8CEB-413A-9C35-F4007498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FD6543-5E72-429E-B457-9C3BBE5C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27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F4964B-935B-4737-A7C5-4770ABF6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F364AE-4CCA-4803-B3F9-1051A78A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97508C-F227-47BD-90E0-24DD6D72C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FE80-4393-4A47-9848-5E4D845FADF3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2A4176-82B0-4323-AC9D-91AA1C6D1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2C6A92-E130-4E92-9D32-14EC4CC9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EC3CD-8BBB-481C-8429-0058D4067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19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F7DEB-960B-4C6C-83DD-22EEB71FB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3957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施設：◯◯　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MRE</a:t>
            </a:r>
            <a:r>
              <a:rPr kumimoji="1" lang="ja-JP" altLang="en-US" dirty="0"/>
              <a:t>加算申請用資料</a:t>
            </a:r>
          </a:p>
        </p:txBody>
      </p:sp>
    </p:spTree>
    <p:extLst>
      <p:ext uri="{BB962C8B-B14F-4D97-AF65-F5344CB8AC3E}">
        <p14:creationId xmlns:p14="http://schemas.microsoft.com/office/powerpoint/2010/main" val="400143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ボランテイア２ ：</a:t>
            </a:r>
            <a:r>
              <a:rPr kumimoji="1" lang="en-US" altLang="ja-JP" dirty="0"/>
              <a:t>slice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7C5951-B879-47FF-BA25-E9A7B65DF3C5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3B13C-230F-4DB1-8778-69AE961DD7E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025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ボランテイア２ 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DB31D-5B52-442F-83F2-348376D7F31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33A9C-2AE1-43FA-9BAA-E966C8B4AA5B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662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ボランテイア３：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844FAE-E6EF-4902-B62B-AF7BAC7B57DB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6C7214-57B9-4E4A-93C5-188D744D8420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540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ボランテイア３ ：</a:t>
            </a:r>
            <a:r>
              <a:rPr kumimoji="1" lang="en-US" altLang="ja-JP" dirty="0"/>
              <a:t>slice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412D-3EE4-495A-9370-9559B78E38B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A4F3AE-921C-4EF5-A68C-F6AB9B31C4A3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789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ボランテイア３ ：</a:t>
            </a:r>
            <a:r>
              <a:rPr kumimoji="1" lang="en-US" altLang="ja-JP" dirty="0"/>
              <a:t>slice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7C5951-B879-47FF-BA25-E9A7B65DF3C5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3B13C-230F-4DB1-8778-69AE961DD7E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836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ボランテイア３ 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DB31D-5B52-442F-83F2-348376D7F31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33A9C-2AE1-43FA-9BAA-E966C8B4AA5B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152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ボランテイア４：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844FAE-E6EF-4902-B62B-AF7BAC7B57DB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6C7214-57B9-4E4A-93C5-188D744D8420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047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ボランテイア４ ：</a:t>
            </a:r>
            <a:r>
              <a:rPr kumimoji="1" lang="en-US" altLang="ja-JP" dirty="0"/>
              <a:t>slice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412D-3EE4-495A-9370-9559B78E38B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A4F3AE-921C-4EF5-A68C-F6AB9B31C4A3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054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ボランテイア４ ：</a:t>
            </a:r>
            <a:r>
              <a:rPr kumimoji="1" lang="en-US" altLang="ja-JP" dirty="0"/>
              <a:t>slice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7C5951-B879-47FF-BA25-E9A7B65DF3C5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3B13C-230F-4DB1-8778-69AE961DD7E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563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ボランテイア４ 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DB31D-5B52-442F-83F2-348376D7F31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33A9C-2AE1-43FA-9BAA-E966C8B4AA5B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219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FAFB1631-9C08-4430-A8C5-1E1B13AE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6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/>
              <a:t>ボランテイア１：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96E19B-1880-4960-B407-331C95AACE9D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ADA8AC-7962-4F5F-A199-30170E6CDE7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AECBA-A5B6-457E-BFDF-B565A984463D}"/>
              </a:ext>
            </a:extLst>
          </p:cNvPr>
          <p:cNvSpPr txBox="1"/>
          <p:nvPr/>
        </p:nvSpPr>
        <p:spPr>
          <a:xfrm>
            <a:off x="-12357" y="-14827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600" dirty="0">
                <a:solidFill>
                  <a:srgbClr val="FF000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kumimoji="1" lang="ja-JP" altLang="en-US" sz="9600" dirty="0">
              <a:solidFill>
                <a:srgbClr val="FF0000"/>
              </a:solidFill>
              <a:highlight>
                <a:srgbClr val="FFFF0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0FD7BC-D45B-4340-B2C5-ED6A4D5672AD}"/>
              </a:ext>
            </a:extLst>
          </p:cNvPr>
          <p:cNvSpPr txBox="1"/>
          <p:nvPr/>
        </p:nvSpPr>
        <p:spPr>
          <a:xfrm>
            <a:off x="1445740" y="39191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強度画像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BDDE89-ECCA-407F-A57F-C706BC04FA65}"/>
              </a:ext>
            </a:extLst>
          </p:cNvPr>
          <p:cNvSpPr txBox="1"/>
          <p:nvPr/>
        </p:nvSpPr>
        <p:spPr>
          <a:xfrm>
            <a:off x="6173643" y="391915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硬度画像</a:t>
            </a:r>
            <a:r>
              <a:rPr kumimoji="1" lang="en-US" altLang="ja-JP" dirty="0"/>
              <a:t>+</a:t>
            </a:r>
            <a:r>
              <a:rPr kumimoji="1" lang="ja-JP" altLang="en-US" dirty="0"/>
              <a:t>信頼度マップ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493469-FD91-45EC-A7C1-9EE37556CF37}"/>
              </a:ext>
            </a:extLst>
          </p:cNvPr>
          <p:cNvSpPr txBox="1"/>
          <p:nvPr/>
        </p:nvSpPr>
        <p:spPr>
          <a:xfrm>
            <a:off x="9626566" y="39191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波</a:t>
            </a:r>
            <a:r>
              <a:rPr kumimoji="1" lang="ja-JP" altLang="en-US" dirty="0"/>
              <a:t>画像（動画）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F1659C-4BC5-4BE9-9858-407C611AF2D7}"/>
              </a:ext>
            </a:extLst>
          </p:cNvPr>
          <p:cNvSpPr txBox="1"/>
          <p:nvPr/>
        </p:nvSpPr>
        <p:spPr>
          <a:xfrm>
            <a:off x="4147756" y="39191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位相画像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E39D0BD-1814-4EDC-81BD-1F349F9109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12426" r="13313" b="18935"/>
          <a:stretch/>
        </p:blipFill>
        <p:spPr>
          <a:xfrm>
            <a:off x="6096003" y="1385002"/>
            <a:ext cx="3015343" cy="252548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9D3B387-CDC0-4728-9A8A-6E1E6F86FD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11242" r="13018" b="18639"/>
          <a:stretch/>
        </p:blipFill>
        <p:spPr>
          <a:xfrm>
            <a:off x="620486" y="1341458"/>
            <a:ext cx="2688772" cy="257991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436E7A9-47E4-47E0-9AE8-32891758B5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t="11833" r="12722" b="18935"/>
          <a:stretch/>
        </p:blipFill>
        <p:spPr>
          <a:xfrm>
            <a:off x="3320143" y="1363230"/>
            <a:ext cx="2764972" cy="2547257"/>
          </a:xfrm>
          <a:prstGeom prst="rect">
            <a:avLst/>
          </a:prstGeom>
        </p:spPr>
      </p:pic>
      <p:pic>
        <p:nvPicPr>
          <p:cNvPr id="30" name="slice4 (足側)">
            <a:hlinkClick r:id="" action="ppaction://media"/>
            <a:extLst>
              <a:ext uri="{FF2B5EF4-FFF2-40B4-BE49-F238E27FC236}">
                <a16:creationId xmlns:a16="http://schemas.microsoft.com/office/drawing/2014/main" id="{B363BAD4-240D-48E0-8C5A-10763434A9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9069" t="11635" r="27771" b="17925"/>
          <a:stretch/>
        </p:blipFill>
        <p:spPr>
          <a:xfrm>
            <a:off x="9133120" y="1392140"/>
            <a:ext cx="2743200" cy="251834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1946303-0134-4315-A6F9-F74795E7CE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12426" r="13313" b="18935"/>
          <a:stretch/>
        </p:blipFill>
        <p:spPr>
          <a:xfrm>
            <a:off x="6119450" y="4292326"/>
            <a:ext cx="3015343" cy="252548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69BC549-25F0-44D5-ACDC-34DE3EF9C4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11242" r="13018" b="18639"/>
          <a:stretch/>
        </p:blipFill>
        <p:spPr>
          <a:xfrm>
            <a:off x="643933" y="4248782"/>
            <a:ext cx="2688772" cy="25799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E576A56-3696-44EE-B593-C49D344B5A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t="11833" r="12722" b="18935"/>
          <a:stretch/>
        </p:blipFill>
        <p:spPr>
          <a:xfrm>
            <a:off x="3343590" y="4270554"/>
            <a:ext cx="2764972" cy="2547257"/>
          </a:xfrm>
          <a:prstGeom prst="rect">
            <a:avLst/>
          </a:prstGeom>
        </p:spPr>
      </p:pic>
      <p:pic>
        <p:nvPicPr>
          <p:cNvPr id="34" name="slice4 (足側)">
            <a:hlinkClick r:id="" action="ppaction://media"/>
            <a:extLst>
              <a:ext uri="{FF2B5EF4-FFF2-40B4-BE49-F238E27FC236}">
                <a16:creationId xmlns:a16="http://schemas.microsoft.com/office/drawing/2014/main" id="{244C994B-B5DF-44BA-8974-AC0732FB99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9069" t="11635" r="27771" b="17925"/>
          <a:stretch/>
        </p:blipFill>
        <p:spPr>
          <a:xfrm>
            <a:off x="9156567" y="4299464"/>
            <a:ext cx="2743200" cy="2518347"/>
          </a:xfrm>
          <a:prstGeom prst="rect">
            <a:avLst/>
          </a:prstGeom>
        </p:spPr>
      </p:pic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FB28CBF4-15B4-4853-9F4C-22FBB4753064}"/>
              </a:ext>
            </a:extLst>
          </p:cNvPr>
          <p:cNvSpPr/>
          <p:nvPr/>
        </p:nvSpPr>
        <p:spPr>
          <a:xfrm>
            <a:off x="6206490" y="3589020"/>
            <a:ext cx="880110" cy="30861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4958AB66-F740-4690-A7ED-F63328BFCF30}"/>
              </a:ext>
            </a:extLst>
          </p:cNvPr>
          <p:cNvSpPr/>
          <p:nvPr/>
        </p:nvSpPr>
        <p:spPr>
          <a:xfrm>
            <a:off x="6244590" y="6507480"/>
            <a:ext cx="880110" cy="30861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2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ボランテイア５：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844FAE-E6EF-4902-B62B-AF7BAC7B57DB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6C7214-57B9-4E4A-93C5-188D744D8420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915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ボランテイア５ ：</a:t>
            </a:r>
            <a:r>
              <a:rPr kumimoji="1" lang="en-US" altLang="ja-JP" dirty="0"/>
              <a:t>slice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412D-3EE4-495A-9370-9559B78E38B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A4F3AE-921C-4EF5-A68C-F6AB9B31C4A3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171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ボランテイア５ ：</a:t>
            </a:r>
            <a:r>
              <a:rPr kumimoji="1" lang="en-US" altLang="ja-JP" dirty="0"/>
              <a:t>slice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7C5951-B879-47FF-BA25-E9A7B65DF3C5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3B13C-230F-4DB1-8778-69AE961DD7E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049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ボランテイア５ 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DB31D-5B52-442F-83F2-348376D7F31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33A9C-2AE1-43FA-9BAA-E966C8B4AA5B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63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E209921-F4BE-6E4B-9A39-F2C3E3196304}"/>
              </a:ext>
            </a:extLst>
          </p:cNvPr>
          <p:cNvSpPr txBox="1">
            <a:spLocks/>
          </p:cNvSpPr>
          <p:nvPr/>
        </p:nvSpPr>
        <p:spPr>
          <a:xfrm>
            <a:off x="838200" y="7235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/>
              <a:t>作成における注意点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10CB4C-155E-4D23-B395-859D815875AF}"/>
              </a:ext>
            </a:extLst>
          </p:cNvPr>
          <p:cNvGrpSpPr/>
          <p:nvPr/>
        </p:nvGrpSpPr>
        <p:grpSpPr>
          <a:xfrm>
            <a:off x="245954" y="641143"/>
            <a:ext cx="11700092" cy="6247864"/>
            <a:chOff x="399143" y="1316595"/>
            <a:chExt cx="11700092" cy="5757835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D4D6C85-A83A-654E-B0D3-C0BE56A5BF51}"/>
                </a:ext>
              </a:extLst>
            </p:cNvPr>
            <p:cNvSpPr txBox="1"/>
            <p:nvPr/>
          </p:nvSpPr>
          <p:spPr>
            <a:xfrm>
              <a:off x="399143" y="1316595"/>
              <a:ext cx="11700092" cy="5757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itchFamily="2" charset="2"/>
                <a:buChar char="l"/>
              </a:pP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位相画像は</a:t>
              </a:r>
              <a:r>
                <a:rPr lang="en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ROI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の領域に波の存在がわかりやすいものを</a:t>
              </a:r>
              <a:r>
                <a:rPr lang="en-US" altLang="ja-JP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1</a:t>
              </a:r>
              <a:r>
                <a:rPr lang="ja-JP" altLang="en-US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枚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提出ください。</a:t>
              </a:r>
              <a:endParaRPr lang="ja-JP" altLang="en-US" sz="2000" b="0" i="0" dirty="0">
                <a:solidFill>
                  <a:srgbClr val="222222"/>
                </a:solidFill>
                <a:effectLst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endParaRPr lang="en-US" altLang="ja-JP" sz="2000" b="0" i="0" dirty="0">
                <a:solidFill>
                  <a:srgbClr val="222222"/>
                </a:solidFill>
                <a:effectLst/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硬度画像と信頼度マップは別々ではなく</a:t>
              </a:r>
              <a:r>
                <a:rPr lang="ja-JP" altLang="en-US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一体化したもの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を提出してください。またカラー硬度画像である必要はありません。</a:t>
              </a:r>
              <a:endParaRPr lang="ja-JP" altLang="en-US" sz="2000" b="0" i="0" dirty="0">
                <a:solidFill>
                  <a:srgbClr val="222222"/>
                </a:solidFill>
                <a:effectLst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endParaRPr lang="en-US" altLang="ja-JP" sz="2000" b="0" i="0" dirty="0">
                <a:solidFill>
                  <a:srgbClr val="222222"/>
                </a:solidFill>
                <a:effectLst/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硬度画像は実際の</a:t>
              </a:r>
              <a:r>
                <a:rPr lang="ja-JP" altLang="en-US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測定時の</a:t>
              </a:r>
              <a:r>
                <a:rPr lang="en" altLang="ja-JP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ROI</a:t>
              </a:r>
              <a:r>
                <a:rPr lang="ja-JP" altLang="en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（</a:t>
              </a:r>
              <a:r>
                <a:rPr lang="ja-JP" altLang="en-US" sz="2000" b="1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測定値の読み取れる）のキャプチャー画像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を提出してください。その値を別添の</a:t>
              </a:r>
              <a:r>
                <a:rPr lang="en-US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Excel 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に記入して下さい。</a:t>
              </a:r>
              <a:endParaRPr lang="ja-JP" altLang="en-US" sz="2000" b="0" i="0" dirty="0">
                <a:solidFill>
                  <a:srgbClr val="222222"/>
                </a:solidFill>
                <a:effectLst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endParaRPr lang="en" altLang="ja-JP" sz="2000" b="0" i="0" dirty="0">
                <a:solidFill>
                  <a:srgbClr val="222222"/>
                </a:solidFill>
                <a:effectLst/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en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PACS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によっては波の動画画像に</a:t>
              </a:r>
              <a:r>
                <a:rPr lang="en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ROI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を反映できない場合もあるので、波画像には</a:t>
              </a:r>
              <a:r>
                <a:rPr lang="en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ROI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は必ずしも必要ありません。</a:t>
              </a:r>
              <a:r>
                <a:rPr lang="en" altLang="ja-JP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ROI</a:t>
              </a:r>
              <a:r>
                <a:rPr lang="ja-JP" altLang="en-US" sz="2000" b="0" i="0" dirty="0">
                  <a:solidFill>
                    <a:srgbClr val="222222"/>
                  </a:solidFill>
                  <a:effectLst/>
                  <a:ea typeface="游ゴシック" panose="020B0400000000000000" pitchFamily="34" charset="-128"/>
                </a:rPr>
                <a:t>の表示は少なくとも強度画像と硬度画像＋信頼度マップ上にあれば問題ありません。</a:t>
              </a:r>
              <a:endParaRPr lang="en-US" altLang="ja-JP" sz="2000" b="0" i="0" dirty="0">
                <a:solidFill>
                  <a:srgbClr val="222222"/>
                </a:solidFill>
                <a:effectLst/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endParaRPr lang="en-US" altLang="ja-JP" sz="2000" b="0" i="0" dirty="0">
                <a:solidFill>
                  <a:srgbClr val="222222"/>
                </a:solidFill>
                <a:effectLst/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ja-JP" altLang="en-US" sz="2000" dirty="0">
                  <a:ea typeface="游ゴシック" panose="020B0400000000000000" pitchFamily="34" charset="-128"/>
                </a:rPr>
                <a:t>提出画像について：撮像機種ごとに</a:t>
              </a:r>
              <a:endParaRPr lang="en-US" altLang="ja-JP" sz="2000" dirty="0">
                <a:ea typeface="游ゴシック" panose="020B0400000000000000" pitchFamily="34" charset="-128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ea typeface="游ゴシック" panose="020B0400000000000000" pitchFamily="34" charset="-128"/>
                </a:rPr>
                <a:t>SE-EPI</a:t>
              </a:r>
              <a:r>
                <a:rPr lang="ja-JP" altLang="en-US" sz="2000" dirty="0">
                  <a:ea typeface="游ゴシック" panose="020B0400000000000000" pitchFamily="34" charset="-128"/>
                </a:rPr>
                <a:t>：ボランティア１名に対し４スライス、合計２０スライス</a:t>
              </a:r>
              <a:endParaRPr lang="en-US" altLang="ja-JP" sz="2000" dirty="0">
                <a:ea typeface="游ゴシック" panose="020B0400000000000000" pitchFamily="34" charset="-128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ea typeface="游ゴシック" panose="020B0400000000000000" pitchFamily="34" charset="-128"/>
                </a:rPr>
                <a:t>GRE</a:t>
              </a:r>
              <a:r>
                <a:rPr lang="ja-JP" altLang="en-US" sz="2000" dirty="0">
                  <a:ea typeface="游ゴシック" panose="020B0400000000000000" pitchFamily="34" charset="-128"/>
                </a:rPr>
                <a:t>：ボランティア</a:t>
              </a:r>
              <a:r>
                <a:rPr lang="en-US" altLang="ja-JP" sz="2000" dirty="0">
                  <a:ea typeface="游ゴシック" panose="020B0400000000000000" pitchFamily="34" charset="-128"/>
                </a:rPr>
                <a:t>1</a:t>
              </a:r>
              <a:r>
                <a:rPr lang="ja-JP" altLang="en-US" sz="2000" dirty="0">
                  <a:ea typeface="游ゴシック" panose="020B0400000000000000" pitchFamily="34" charset="-128"/>
                </a:rPr>
                <a:t>名に対して１スライス、合計５スライス</a:t>
              </a:r>
              <a:endParaRPr lang="en-US" altLang="ja-JP" sz="2000" dirty="0"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endParaRPr lang="en-US" altLang="ja-JP" sz="2000" dirty="0">
                <a:ea typeface="游ゴシック" panose="020B0400000000000000" pitchFamily="34" charset="-128"/>
              </a:endParaRPr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ja-JP" altLang="en-US" sz="2000" dirty="0"/>
                <a:t>一つの</a:t>
              </a:r>
              <a:r>
                <a:rPr lang="ja-JP" altLang="en-US" sz="2000" b="0" i="0" dirty="0">
                  <a:effectLst/>
                </a:rPr>
                <a:t>ファイルの容量が</a:t>
              </a:r>
              <a:r>
                <a:rPr lang="ja-JP" altLang="en-US" sz="2000" dirty="0"/>
                <a:t>大きく、送信できない場合は</a:t>
              </a:r>
              <a:r>
                <a:rPr lang="ja-JP" altLang="en-US" sz="2000" b="0" i="0" dirty="0">
                  <a:effectLst/>
                </a:rPr>
                <a:t>分割して送信</a:t>
              </a:r>
              <a:r>
                <a:rPr lang="ja-JP" altLang="en-US" sz="2000" b="0" i="0">
                  <a:effectLst/>
                </a:rPr>
                <a:t>ください。</a:t>
              </a:r>
              <a:endParaRPr lang="en-US" altLang="ja-JP" sz="2000" dirty="0"/>
            </a:p>
            <a:p>
              <a:pPr marL="285750" indent="-285750" algn="l">
                <a:buFont typeface="Wingdings" pitchFamily="2" charset="2"/>
                <a:buChar char="l"/>
              </a:pPr>
              <a:endParaRPr lang="en-US" altLang="ja-JP" sz="2000" dirty="0"/>
            </a:p>
            <a:p>
              <a:pPr marL="285750" indent="-285750" algn="l">
                <a:buFont typeface="Wingdings" pitchFamily="2" charset="2"/>
                <a:buChar char="l"/>
              </a:pPr>
              <a:r>
                <a:rPr lang="en-US" altLang="ja-JP" sz="2000" dirty="0"/>
                <a:t>2</a:t>
              </a:r>
              <a:r>
                <a:rPr lang="ja-JP" altLang="en-US" sz="2000"/>
                <a:t>回の撮像は臨床上の再現性を評価するものですので、</a:t>
              </a:r>
              <a:r>
                <a:rPr lang="en-US" altLang="ja-JP" sz="2000" dirty="0"/>
                <a:t>1</a:t>
              </a:r>
              <a:r>
                <a:rPr lang="ja-JP" altLang="en-US" sz="2000"/>
                <a:t>回目の撮像後、</a:t>
              </a:r>
              <a:r>
                <a:rPr lang="ja-JP" altLang="en-US" sz="2000" b="1"/>
                <a:t>一度ボランテイアを検査台から降ろしコイル、</a:t>
              </a:r>
              <a:r>
                <a:rPr lang="en-US" altLang="ja-JP" sz="2000" b="1" dirty="0"/>
                <a:t>driver</a:t>
              </a:r>
              <a:r>
                <a:rPr lang="ja-JP" altLang="en-US" sz="2000" b="1"/>
                <a:t>等も付け直して</a:t>
              </a:r>
              <a:r>
                <a:rPr lang="en-US" altLang="ja-JP" sz="2000" dirty="0"/>
                <a:t>2</a:t>
              </a:r>
              <a:r>
                <a:rPr lang="ja-JP" altLang="en-US" sz="2000"/>
                <a:t>回目の撮像を行なってください。</a:t>
              </a:r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F27D48D8-689C-407C-A1B7-76A5984C41DA}"/>
                </a:ext>
              </a:extLst>
            </p:cNvPr>
            <p:cNvSpPr/>
            <p:nvPr/>
          </p:nvSpPr>
          <p:spPr>
            <a:xfrm>
              <a:off x="4515123" y="2707179"/>
              <a:ext cx="778477" cy="3638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066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ボランテイア１：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844FAE-E6EF-4902-B62B-AF7BAC7B57DB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6C7214-57B9-4E4A-93C5-188D744D8420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592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ボランテイア１：</a:t>
            </a:r>
            <a:r>
              <a:rPr kumimoji="1" lang="en-US" altLang="ja-JP" dirty="0"/>
              <a:t>slice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412D-3EE4-495A-9370-9559B78E38B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A4F3AE-921C-4EF5-A68C-F6AB9B31C4A3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046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ボランテイア１：</a:t>
            </a:r>
            <a:r>
              <a:rPr kumimoji="1" lang="en-US" altLang="ja-JP" dirty="0"/>
              <a:t>slice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7C5951-B879-47FF-BA25-E9A7B65DF3C5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3B13C-230F-4DB1-8778-69AE961DD7EF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1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/>
              <a:t>ボランテイア１：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DB31D-5B52-442F-83F2-348376D7F31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33A9C-2AE1-43FA-9BAA-E966C8B4AA5B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911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slice</a:t>
            </a:r>
            <a:r>
              <a:rPr kumimoji="1" lang="ja-JP" altLang="en-US" dirty="0"/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844FAE-E6EF-4902-B62B-AF7BAC7B57DB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6C7214-57B9-4E4A-93C5-188D744D8420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122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749E3-43C9-4F8B-8C3F-3D6B41CE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ボランテイア２：</a:t>
            </a:r>
            <a:r>
              <a:rPr kumimoji="1" lang="en-US" altLang="ja-JP" dirty="0"/>
              <a:t>slice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0412D-3EE4-495A-9370-9559B78E38B9}"/>
              </a:ext>
            </a:extLst>
          </p:cNvPr>
          <p:cNvSpPr txBox="1"/>
          <p:nvPr/>
        </p:nvSpPr>
        <p:spPr>
          <a:xfrm>
            <a:off x="14409" y="2162435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初回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A4F3AE-921C-4EF5-A68C-F6AB9B31C4A3}"/>
              </a:ext>
            </a:extLst>
          </p:cNvPr>
          <p:cNvSpPr txBox="1"/>
          <p:nvPr/>
        </p:nvSpPr>
        <p:spPr>
          <a:xfrm>
            <a:off x="30884" y="4823262"/>
            <a:ext cx="553998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/>
              <a:t>２回め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6574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419</Words>
  <Application>Microsoft Macintosh PowerPoint</Application>
  <PresentationFormat>ワイド画面</PresentationFormat>
  <Paragraphs>87</Paragraphs>
  <Slides>23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HGP創英角ﾎﾟｯﾌﾟ体</vt:lpstr>
      <vt:lpstr>游ゴシック</vt:lpstr>
      <vt:lpstr>游ゴシック Light</vt:lpstr>
      <vt:lpstr>Arial</vt:lpstr>
      <vt:lpstr>Wingdings</vt:lpstr>
      <vt:lpstr>Office テーマ</vt:lpstr>
      <vt:lpstr>施設：◯◯　  MRE加算申請用資料</vt:lpstr>
      <vt:lpstr>ボランテイア１：slice１</vt:lpstr>
      <vt:lpstr>PowerPoint プレゼンテーション</vt:lpstr>
      <vt:lpstr>ボランテイア１：slice１</vt:lpstr>
      <vt:lpstr>ボランテイア１：slice２</vt:lpstr>
      <vt:lpstr>ボランテイア１：slice３</vt:lpstr>
      <vt:lpstr>ボランテイア１：slice４</vt:lpstr>
      <vt:lpstr>ボランテイア2：slice１</vt:lpstr>
      <vt:lpstr>ボランテイア２：slice２</vt:lpstr>
      <vt:lpstr>ボランテイア２ ：slice３</vt:lpstr>
      <vt:lpstr>ボランテイア２ ：slice４</vt:lpstr>
      <vt:lpstr>ボランテイア３：slice１</vt:lpstr>
      <vt:lpstr>ボランテイア３ ：slice２</vt:lpstr>
      <vt:lpstr>ボランテイア３ ：slice３</vt:lpstr>
      <vt:lpstr>ボランテイア３ ：slice４</vt:lpstr>
      <vt:lpstr>ボランテイア４：slice１</vt:lpstr>
      <vt:lpstr>ボランテイア４ ：slice２</vt:lpstr>
      <vt:lpstr>ボランテイア４ ：slice３</vt:lpstr>
      <vt:lpstr>ボランテイア４ ：slice４</vt:lpstr>
      <vt:lpstr>ボランテイア５：slice１</vt:lpstr>
      <vt:lpstr>ボランテイア５ ：slice２</vt:lpstr>
      <vt:lpstr>ボランテイア５ ：slice３</vt:lpstr>
      <vt:lpstr>ボランテイア５ ：slice４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施設A　MRE加算申請用</dc:title>
  <dc:creator>Kengo</dc:creator>
  <cp:lastModifiedBy>佐野 勝廣</cp:lastModifiedBy>
  <cp:revision>32</cp:revision>
  <dcterms:created xsi:type="dcterms:W3CDTF">2022-04-01T02:00:36Z</dcterms:created>
  <dcterms:modified xsi:type="dcterms:W3CDTF">2022-07-03T03:55:01Z</dcterms:modified>
</cp:coreProperties>
</file>